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Wgorospe/IBM-Data-Science-Capstone/blob/main/Space%20X%20Data%20Wrangling%20Landing%20Data.ipynb" TargetMode="External"/><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gorospe/IBM-Data-Science-Capstone/blob/main/SpaceX%20Flight%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gorospe/IBM-Data-Science-Capstone/blob/main/SpaceX%20Data%20SQL%20Query%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gorospe/IBM-Data-Science-Capstone/blob/main/SpaceX%20Folium%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gorospe/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gorospe/IBM-Data-Science-Capstone/blob/main/SpaceX%20ML%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gorospe/IBM-Data-Science-Capstone/blob/main/SpaceX%20API%20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gorospe/IBM-Data-Science-Capstone/blob/main/Webscraping%20SpaceX%20Launch%20Dat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Weston Gorospe</a:t>
            </a:r>
          </a:p>
          <a:p>
            <a:r>
              <a:rPr lang="en-US" dirty="0">
                <a:solidFill>
                  <a:schemeClr val="bg2"/>
                </a:solidFill>
                <a:latin typeface="Abadi" panose="020B0604020104020204" pitchFamily="34" charset="0"/>
                <a:ea typeface="SF Pro" pitchFamily="2" charset="0"/>
                <a:cs typeface="SF Pro" pitchFamily="2" charset="0"/>
              </a:rPr>
              <a:t>July 1,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9592"/>
            <a:ext cx="10609166" cy="1067904"/>
          </a:xfrm>
          <a:prstGeom prst="rect">
            <a:avLst/>
          </a:prstGeom>
        </p:spPr>
        <p:txBody>
          <a:bodyPr/>
          <a:lstStyle/>
          <a:p>
            <a:r>
              <a:rPr lang="en-US" sz="2200" dirty="0">
                <a:solidFill>
                  <a:schemeClr val="accent3">
                    <a:lumMod val="25000"/>
                  </a:schemeClr>
                </a:solidFill>
                <a:latin typeface="Abadi" panose="020B0604020104020204" pitchFamily="34" charset="0"/>
              </a:rPr>
              <a:t>Data wrangling is the process of cleaning and unifying messy and complex data sets for analysis.</a:t>
            </a:r>
          </a:p>
          <a:p>
            <a:r>
              <a:rPr lang="en-US" sz="1100" dirty="0"/>
              <a:t>Notebook Link: </a:t>
            </a:r>
            <a:r>
              <a:rPr lang="en-US" sz="1100" dirty="0">
                <a:hlinkClick r:id="rId3"/>
              </a:rPr>
              <a:t>https://github.com/Wgorospe/IBM-Data-Science-Capstone/blob/main/Space%20X%20Data%20Wrangling%20Landing%20Data.ipynb</a:t>
            </a:r>
            <a:endParaRPr lang="en-US" sz="1100" dirty="0"/>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EAC3599E-74CF-21EB-AF4C-CEC038581EC5}"/>
              </a:ext>
            </a:extLst>
          </p:cNvPr>
          <p:cNvSpPr txBox="1">
            <a:spLocks/>
          </p:cNvSpPr>
          <p:nvPr/>
        </p:nvSpPr>
        <p:spPr>
          <a:xfrm>
            <a:off x="54318" y="2488365"/>
            <a:ext cx="1525318" cy="329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Check for Null values and outliers</a:t>
            </a:r>
          </a:p>
        </p:txBody>
      </p:sp>
      <p:cxnSp>
        <p:nvCxnSpPr>
          <p:cNvPr id="3" name="Straight Connector 2">
            <a:extLst>
              <a:ext uri="{FF2B5EF4-FFF2-40B4-BE49-F238E27FC236}">
                <a16:creationId xmlns:a16="http://schemas.microsoft.com/office/drawing/2014/main" id="{37D60D6E-C9DD-8DED-DFCB-ED87A2EFA123}"/>
              </a:ext>
            </a:extLst>
          </p:cNvPr>
          <p:cNvCxnSpPr>
            <a:cxnSpLocks/>
          </p:cNvCxnSpPr>
          <p:nvPr/>
        </p:nvCxnSpPr>
        <p:spPr>
          <a:xfrm flipV="1">
            <a:off x="770011" y="3875666"/>
            <a:ext cx="0" cy="30689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6" name="Table 12">
            <a:extLst>
              <a:ext uri="{FF2B5EF4-FFF2-40B4-BE49-F238E27FC236}">
                <a16:creationId xmlns:a16="http://schemas.microsoft.com/office/drawing/2014/main" id="{D25D699A-0CC7-2587-8DDC-AC7A5B90278E}"/>
              </a:ext>
            </a:extLst>
          </p:cNvPr>
          <p:cNvGraphicFramePr>
            <a:graphicFrameLocks noGrp="1"/>
          </p:cNvGraphicFramePr>
          <p:nvPr>
            <p:extLst>
              <p:ext uri="{D42A27DB-BD31-4B8C-83A1-F6EECF244321}">
                <p14:modId xmlns:p14="http://schemas.microsoft.com/office/powerpoint/2010/main" val="807856301"/>
              </p:ext>
            </p:extLst>
          </p:nvPr>
        </p:nvGraphicFramePr>
        <p:xfrm>
          <a:off x="2468635" y="4530524"/>
          <a:ext cx="1778001" cy="1097280"/>
        </p:xfrm>
        <a:graphic>
          <a:graphicData uri="http://schemas.openxmlformats.org/drawingml/2006/table">
            <a:tbl>
              <a:tblPr firstRow="1" bandRow="1">
                <a:tableStyleId>{5C22544A-7EE6-4342-B048-85BDC9FD1C3A}</a:tableStyleId>
              </a:tblPr>
              <a:tblGrid>
                <a:gridCol w="592667">
                  <a:extLst>
                    <a:ext uri="{9D8B030D-6E8A-4147-A177-3AD203B41FA5}">
                      <a16:colId xmlns:a16="http://schemas.microsoft.com/office/drawing/2014/main" val="814762184"/>
                    </a:ext>
                  </a:extLst>
                </a:gridCol>
                <a:gridCol w="694528">
                  <a:extLst>
                    <a:ext uri="{9D8B030D-6E8A-4147-A177-3AD203B41FA5}">
                      <a16:colId xmlns:a16="http://schemas.microsoft.com/office/drawing/2014/main" val="1490815043"/>
                    </a:ext>
                  </a:extLst>
                </a:gridCol>
                <a:gridCol w="490806">
                  <a:extLst>
                    <a:ext uri="{9D8B030D-6E8A-4147-A177-3AD203B41FA5}">
                      <a16:colId xmlns:a16="http://schemas.microsoft.com/office/drawing/2014/main" val="1601844676"/>
                    </a:ext>
                  </a:extLst>
                </a:gridCol>
              </a:tblGrid>
              <a:tr h="236857">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6369174"/>
                  </a:ext>
                </a:extLst>
              </a:tr>
              <a:tr h="2368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96141433"/>
                  </a:ext>
                </a:extLst>
              </a:tr>
              <a:tr h="236857">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7137744"/>
                  </a:ext>
                </a:extLst>
              </a:tr>
            </a:tbl>
          </a:graphicData>
        </a:graphic>
      </p:graphicFrame>
      <p:cxnSp>
        <p:nvCxnSpPr>
          <p:cNvPr id="7" name="Straight Connector 6">
            <a:extLst>
              <a:ext uri="{FF2B5EF4-FFF2-40B4-BE49-F238E27FC236}">
                <a16:creationId xmlns:a16="http://schemas.microsoft.com/office/drawing/2014/main" id="{3BBD7321-C1D9-6103-B7B0-D5D632E03ED9}"/>
              </a:ext>
            </a:extLst>
          </p:cNvPr>
          <p:cNvCxnSpPr>
            <a:cxnSpLocks/>
          </p:cNvCxnSpPr>
          <p:nvPr/>
        </p:nvCxnSpPr>
        <p:spPr>
          <a:xfrm flipV="1">
            <a:off x="3357636" y="4182559"/>
            <a:ext cx="0" cy="306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0CF3F9-48BA-9A5E-D775-C8BD8D4EE68D}"/>
              </a:ext>
            </a:extLst>
          </p:cNvPr>
          <p:cNvCxnSpPr>
            <a:cxnSpLocks/>
          </p:cNvCxnSpPr>
          <p:nvPr/>
        </p:nvCxnSpPr>
        <p:spPr>
          <a:xfrm flipV="1">
            <a:off x="11194487" y="3874620"/>
            <a:ext cx="0" cy="306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D63BF9-8F12-420C-9B4B-B2A06D880731}"/>
              </a:ext>
            </a:extLst>
          </p:cNvPr>
          <p:cNvCxnSpPr>
            <a:cxnSpLocks/>
          </p:cNvCxnSpPr>
          <p:nvPr/>
        </p:nvCxnSpPr>
        <p:spPr>
          <a:xfrm flipV="1">
            <a:off x="5532511" y="3875666"/>
            <a:ext cx="0" cy="30689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Graphic 11" descr="Clipboard Mixed outline">
            <a:extLst>
              <a:ext uri="{FF2B5EF4-FFF2-40B4-BE49-F238E27FC236}">
                <a16:creationId xmlns:a16="http://schemas.microsoft.com/office/drawing/2014/main" id="{E46CC306-43D1-F7F1-F038-1ABCD53F23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5311" y="2972315"/>
            <a:ext cx="914400" cy="914400"/>
          </a:xfrm>
          <a:prstGeom prst="rect">
            <a:avLst/>
          </a:prstGeom>
        </p:spPr>
      </p:pic>
      <p:cxnSp>
        <p:nvCxnSpPr>
          <p:cNvPr id="13" name="Straight Connector 12">
            <a:extLst>
              <a:ext uri="{FF2B5EF4-FFF2-40B4-BE49-F238E27FC236}">
                <a16:creationId xmlns:a16="http://schemas.microsoft.com/office/drawing/2014/main" id="{667AE268-3FB3-BC06-AD34-A0DACE91A74E}"/>
              </a:ext>
            </a:extLst>
          </p:cNvPr>
          <p:cNvCxnSpPr>
            <a:cxnSpLocks/>
          </p:cNvCxnSpPr>
          <p:nvPr/>
        </p:nvCxnSpPr>
        <p:spPr>
          <a:xfrm flipV="1">
            <a:off x="8434461" y="4181512"/>
            <a:ext cx="0" cy="306892"/>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Graphic 13" descr="Share with solid fill">
            <a:extLst>
              <a:ext uri="{FF2B5EF4-FFF2-40B4-BE49-F238E27FC236}">
                <a16:creationId xmlns:a16="http://schemas.microsoft.com/office/drawing/2014/main" id="{C2EC66A4-F577-22E4-6321-53B82A14BF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77261" y="4474177"/>
            <a:ext cx="914400" cy="914400"/>
          </a:xfrm>
          <a:prstGeom prst="rect">
            <a:avLst/>
          </a:prstGeom>
        </p:spPr>
      </p:pic>
      <p:cxnSp>
        <p:nvCxnSpPr>
          <p:cNvPr id="16" name="Straight Arrow Connector 15">
            <a:extLst>
              <a:ext uri="{FF2B5EF4-FFF2-40B4-BE49-F238E27FC236}">
                <a16:creationId xmlns:a16="http://schemas.microsoft.com/office/drawing/2014/main" id="{BBBB05EB-C913-10BC-E994-751218356294}"/>
              </a:ext>
            </a:extLst>
          </p:cNvPr>
          <p:cNvCxnSpPr>
            <a:cxnSpLocks/>
          </p:cNvCxnSpPr>
          <p:nvPr/>
        </p:nvCxnSpPr>
        <p:spPr>
          <a:xfrm flipV="1">
            <a:off x="770011" y="4180477"/>
            <a:ext cx="10424476" cy="1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09CA5E29-5578-7D82-DE03-536ED74D637F}"/>
              </a:ext>
            </a:extLst>
          </p:cNvPr>
          <p:cNvSpPr txBox="1">
            <a:spLocks/>
          </p:cNvSpPr>
          <p:nvPr/>
        </p:nvSpPr>
        <p:spPr>
          <a:xfrm>
            <a:off x="2594976" y="5973640"/>
            <a:ext cx="1525318" cy="329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Calculate relevant values and save as a variable</a:t>
            </a:r>
          </a:p>
        </p:txBody>
      </p:sp>
      <p:sp>
        <p:nvSpPr>
          <p:cNvPr id="18" name="Content Placeholder 4">
            <a:extLst>
              <a:ext uri="{FF2B5EF4-FFF2-40B4-BE49-F238E27FC236}">
                <a16:creationId xmlns:a16="http://schemas.microsoft.com/office/drawing/2014/main" id="{3EF3D26A-AB17-7C61-35FD-EEE659C6E8EA}"/>
              </a:ext>
            </a:extLst>
          </p:cNvPr>
          <p:cNvSpPr txBox="1">
            <a:spLocks/>
          </p:cNvSpPr>
          <p:nvPr/>
        </p:nvSpPr>
        <p:spPr>
          <a:xfrm>
            <a:off x="4769852" y="2428632"/>
            <a:ext cx="1525318" cy="329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Fill in nulls and replace outliers</a:t>
            </a:r>
          </a:p>
        </p:txBody>
      </p:sp>
      <p:sp>
        <p:nvSpPr>
          <p:cNvPr id="19" name="Content Placeholder 4">
            <a:extLst>
              <a:ext uri="{FF2B5EF4-FFF2-40B4-BE49-F238E27FC236}">
                <a16:creationId xmlns:a16="http://schemas.microsoft.com/office/drawing/2014/main" id="{D5AEFC72-50E1-5939-14FC-44116833BC5F}"/>
              </a:ext>
            </a:extLst>
          </p:cNvPr>
          <p:cNvSpPr txBox="1">
            <a:spLocks/>
          </p:cNvSpPr>
          <p:nvPr/>
        </p:nvSpPr>
        <p:spPr>
          <a:xfrm>
            <a:off x="7671802" y="5973640"/>
            <a:ext cx="1525318" cy="329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Save to </a:t>
            </a:r>
            <a:r>
              <a:rPr lang="en-US" sz="1400" dirty="0" err="1"/>
              <a:t>dataframe</a:t>
            </a:r>
            <a:endParaRPr lang="en-US" sz="1400" dirty="0"/>
          </a:p>
        </p:txBody>
      </p:sp>
      <p:pic>
        <p:nvPicPr>
          <p:cNvPr id="27" name="Graphic 26" descr="Table outline">
            <a:extLst>
              <a:ext uri="{FF2B5EF4-FFF2-40B4-BE49-F238E27FC236}">
                <a16:creationId xmlns:a16="http://schemas.microsoft.com/office/drawing/2014/main" id="{FCDDE2CE-894E-DA2F-ED9F-7F91848887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810" y="3051526"/>
            <a:ext cx="914400" cy="914400"/>
          </a:xfrm>
          <a:prstGeom prst="rect">
            <a:avLst/>
          </a:prstGeom>
        </p:spPr>
      </p:pic>
      <p:pic>
        <p:nvPicPr>
          <p:cNvPr id="29" name="Graphic 28" descr="Abacus outline">
            <a:extLst>
              <a:ext uri="{FF2B5EF4-FFF2-40B4-BE49-F238E27FC236}">
                <a16:creationId xmlns:a16="http://schemas.microsoft.com/office/drawing/2014/main" id="{FEE3F113-14AA-4F50-BBDB-0351EF0B8D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52210" y="2971800"/>
            <a:ext cx="914400" cy="914400"/>
          </a:xfrm>
          <a:prstGeom prst="rect">
            <a:avLst/>
          </a:prstGeom>
        </p:spPr>
      </p:pic>
      <p:sp>
        <p:nvSpPr>
          <p:cNvPr id="30" name="Content Placeholder 4">
            <a:extLst>
              <a:ext uri="{FF2B5EF4-FFF2-40B4-BE49-F238E27FC236}">
                <a16:creationId xmlns:a16="http://schemas.microsoft.com/office/drawing/2014/main" id="{66D3777B-040F-D0B4-265D-2983563F81E5}"/>
              </a:ext>
            </a:extLst>
          </p:cNvPr>
          <p:cNvSpPr txBox="1">
            <a:spLocks/>
          </p:cNvSpPr>
          <p:nvPr/>
        </p:nvSpPr>
        <p:spPr>
          <a:xfrm>
            <a:off x="10446751" y="2423871"/>
            <a:ext cx="1525318" cy="329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Perform analysis</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0985"/>
            <a:ext cx="9847190" cy="110045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Simple calculations were completed to display any correlations in the variables. They were then visualized on various charts.</a:t>
            </a:r>
          </a:p>
          <a:p>
            <a:r>
              <a:rPr lang="en-US" sz="1100" dirty="0"/>
              <a:t>Notebook Link: </a:t>
            </a:r>
            <a:r>
              <a:rPr lang="en-US" sz="1100" dirty="0">
                <a:hlinkClick r:id="rId3"/>
              </a:rPr>
              <a:t>https://github.com/Wgorospe/IBM-Data-Science-Capstone/blob/main/SpaceX%20Flight%20Data%20Visualization.ipynb</a:t>
            </a:r>
            <a:endParaRPr lang="en-US" sz="1100"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D33A19E5-99FE-116E-478B-2FCE9B792F8A}"/>
              </a:ext>
            </a:extLst>
          </p:cNvPr>
          <p:cNvPicPr>
            <a:picLocks noChangeAspect="1"/>
          </p:cNvPicPr>
          <p:nvPr/>
        </p:nvPicPr>
        <p:blipFill>
          <a:blip r:embed="rId4"/>
          <a:stretch>
            <a:fillRect/>
          </a:stretch>
        </p:blipFill>
        <p:spPr>
          <a:xfrm>
            <a:off x="7782400" y="2877191"/>
            <a:ext cx="3237195" cy="1828957"/>
          </a:xfrm>
          <a:prstGeom prst="rect">
            <a:avLst/>
          </a:prstGeom>
        </p:spPr>
      </p:pic>
      <p:pic>
        <p:nvPicPr>
          <p:cNvPr id="8" name="Picture 7">
            <a:extLst>
              <a:ext uri="{FF2B5EF4-FFF2-40B4-BE49-F238E27FC236}">
                <a16:creationId xmlns:a16="http://schemas.microsoft.com/office/drawing/2014/main" id="{3947116B-7CFC-0F57-7A6C-F3D446B3E99D}"/>
              </a:ext>
            </a:extLst>
          </p:cNvPr>
          <p:cNvPicPr>
            <a:picLocks noChangeAspect="1"/>
          </p:cNvPicPr>
          <p:nvPr/>
        </p:nvPicPr>
        <p:blipFill>
          <a:blip r:embed="rId5"/>
          <a:stretch>
            <a:fillRect/>
          </a:stretch>
        </p:blipFill>
        <p:spPr>
          <a:xfrm>
            <a:off x="1172405" y="4910720"/>
            <a:ext cx="9847190" cy="1828958"/>
          </a:xfrm>
          <a:prstGeom prst="rect">
            <a:avLst/>
          </a:prstGeom>
        </p:spPr>
      </p:pic>
      <p:pic>
        <p:nvPicPr>
          <p:cNvPr id="10" name="Picture 9">
            <a:extLst>
              <a:ext uri="{FF2B5EF4-FFF2-40B4-BE49-F238E27FC236}">
                <a16:creationId xmlns:a16="http://schemas.microsoft.com/office/drawing/2014/main" id="{68212809-41DB-1B79-57EE-7D1797C45CA7}"/>
              </a:ext>
            </a:extLst>
          </p:cNvPr>
          <p:cNvPicPr>
            <a:picLocks noChangeAspect="1"/>
          </p:cNvPicPr>
          <p:nvPr/>
        </p:nvPicPr>
        <p:blipFill>
          <a:blip r:embed="rId6"/>
          <a:stretch>
            <a:fillRect/>
          </a:stretch>
        </p:blipFill>
        <p:spPr>
          <a:xfrm>
            <a:off x="1172406" y="2877191"/>
            <a:ext cx="6418368" cy="182895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were then performed to better understand the data using </a:t>
            </a:r>
            <a:r>
              <a:rPr lang="en-US" sz="2200" dirty="0" err="1">
                <a:solidFill>
                  <a:schemeClr val="accent3">
                    <a:lumMod val="25000"/>
                  </a:schemeClr>
                </a:solidFill>
                <a:latin typeface="Abadi"/>
              </a:rPr>
              <a:t>SQLalchemy</a:t>
            </a:r>
            <a:r>
              <a:rPr lang="en-US" sz="2200" dirty="0">
                <a:solidFill>
                  <a:schemeClr val="accent3">
                    <a:lumMod val="25000"/>
                  </a:schemeClr>
                </a:solidFill>
                <a:latin typeface="Abadi"/>
              </a:rPr>
              <a:t>. Example queries were:</a:t>
            </a:r>
          </a:p>
          <a:p>
            <a:pPr lvl="1">
              <a:lnSpc>
                <a:spcPct val="100000"/>
              </a:lnSpc>
              <a:spcBef>
                <a:spcPts val="1400"/>
              </a:spcBef>
              <a:buFontTx/>
              <a:buChar char="-"/>
            </a:pPr>
            <a:r>
              <a:rPr lang="en-US" sz="1700" dirty="0">
                <a:latin typeface="Abadi"/>
              </a:rPr>
              <a:t>Ranking the count of landing outcomes within a time period</a:t>
            </a:r>
          </a:p>
          <a:p>
            <a:pPr lvl="1">
              <a:lnSpc>
                <a:spcPct val="100000"/>
              </a:lnSpc>
              <a:spcBef>
                <a:spcPts val="1400"/>
              </a:spcBef>
              <a:buFontTx/>
              <a:buChar char="-"/>
            </a:pPr>
            <a:r>
              <a:rPr lang="en-US" sz="1700" dirty="0">
                <a:latin typeface="Abadi"/>
              </a:rPr>
              <a:t>Listing the names of boosters where the payload was at maximum capacity</a:t>
            </a:r>
          </a:p>
          <a:p>
            <a:pPr lvl="1">
              <a:lnSpc>
                <a:spcPct val="100000"/>
              </a:lnSpc>
              <a:spcBef>
                <a:spcPts val="1400"/>
              </a:spcBef>
              <a:buFontTx/>
              <a:buChar char="-"/>
            </a:pPr>
            <a:r>
              <a:rPr lang="en-US" sz="1700" dirty="0">
                <a:latin typeface="Abadi"/>
              </a:rPr>
              <a:t>Listing the date of the first successful landing</a:t>
            </a:r>
          </a:p>
          <a:p>
            <a:pPr lvl="1">
              <a:lnSpc>
                <a:spcPct val="100000"/>
              </a:lnSpc>
              <a:spcBef>
                <a:spcPts val="1400"/>
              </a:spcBef>
              <a:buFontTx/>
              <a:buChar char="-"/>
            </a:pPr>
            <a:r>
              <a:rPr lang="en-US" sz="1700" dirty="0">
                <a:latin typeface="Abadi"/>
              </a:rPr>
              <a:t>Displaying the total payload of all boosters from NASA</a:t>
            </a:r>
          </a:p>
          <a:p>
            <a:pPr>
              <a:lnSpc>
                <a:spcPct val="100000"/>
              </a:lnSpc>
              <a:spcBef>
                <a:spcPts val="1400"/>
              </a:spcBef>
            </a:pPr>
            <a:r>
              <a:rPr lang="en-US" sz="1100" dirty="0">
                <a:solidFill>
                  <a:schemeClr val="accent3">
                    <a:lumMod val="25000"/>
                  </a:schemeClr>
                </a:solidFill>
                <a:latin typeface="Abadi" panose="020B0604020104020204" pitchFamily="34" charset="0"/>
              </a:rPr>
              <a:t>Notebook link: </a:t>
            </a:r>
            <a:r>
              <a:rPr lang="en-US" sz="1100" dirty="0">
                <a:solidFill>
                  <a:schemeClr val="accent3">
                    <a:lumMod val="25000"/>
                  </a:schemeClr>
                </a:solidFill>
                <a:latin typeface="Abadi" panose="020B0604020104020204" pitchFamily="34" charset="0"/>
                <a:hlinkClick r:id="rId3"/>
              </a:rPr>
              <a:t>https://github.com/Wgorospe/IBM-Data-Science-Capstone/blob/main/SpaceX%20Data%20SQL%20Query%20.ipynb</a:t>
            </a: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719"/>
            <a:ext cx="10515600" cy="15539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markers were used to determine an optimal location for building a launch site</a:t>
            </a:r>
          </a:p>
          <a:p>
            <a:pPr>
              <a:lnSpc>
                <a:spcPct val="100000"/>
              </a:lnSpc>
              <a:spcBef>
                <a:spcPts val="1400"/>
              </a:spcBef>
            </a:pPr>
            <a:r>
              <a:rPr lang="en-US" sz="1100" dirty="0">
                <a:solidFill>
                  <a:schemeClr val="accent3">
                    <a:lumMod val="25000"/>
                  </a:schemeClr>
                </a:solidFill>
                <a:latin typeface="Abadi" panose="020B0604020104020204" pitchFamily="34" charset="0"/>
              </a:rPr>
              <a:t>Notebook link: </a:t>
            </a:r>
            <a:r>
              <a:rPr lang="en-US" sz="1100" dirty="0">
                <a:solidFill>
                  <a:schemeClr val="accent3">
                    <a:lumMod val="25000"/>
                  </a:schemeClr>
                </a:solidFill>
                <a:latin typeface="Abadi" panose="020B0604020104020204" pitchFamily="34" charset="0"/>
                <a:hlinkClick r:id="rId3"/>
              </a:rPr>
              <a:t>https://github.com/Wgorospe/IBM-Data-Science-Capstone/blob/main/SpaceX%20Folium%20Analysis.ipynb</a:t>
            </a: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899C1537-1C61-F4BD-80B3-9E2FF322A62D}"/>
              </a:ext>
            </a:extLst>
          </p:cNvPr>
          <p:cNvPicPr>
            <a:picLocks noChangeAspect="1"/>
          </p:cNvPicPr>
          <p:nvPr/>
        </p:nvPicPr>
        <p:blipFill>
          <a:blip r:embed="rId4"/>
          <a:stretch>
            <a:fillRect/>
          </a:stretch>
        </p:blipFill>
        <p:spPr>
          <a:xfrm>
            <a:off x="2804160" y="2509072"/>
            <a:ext cx="6975780" cy="357615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built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Pie charts with total launches grouped by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A scatter plot showing the relationship between Landing Outcome and Payload Mass (Kg) for different booster versions</a:t>
            </a:r>
          </a:p>
          <a:p>
            <a:pPr>
              <a:lnSpc>
                <a:spcPct val="100000"/>
              </a:lnSpc>
              <a:spcBef>
                <a:spcPts val="1400"/>
              </a:spcBef>
            </a:pPr>
            <a:r>
              <a:rPr lang="en-US" sz="1100" dirty="0">
                <a:solidFill>
                  <a:schemeClr val="accent3">
                    <a:lumMod val="25000"/>
                  </a:schemeClr>
                </a:solidFill>
                <a:latin typeface="Abadi" panose="020B0604020104020204" pitchFamily="34" charset="0"/>
              </a:rPr>
              <a:t>Notebook link: </a:t>
            </a:r>
            <a:r>
              <a:rPr lang="en-US" sz="1100" dirty="0">
                <a:solidFill>
                  <a:schemeClr val="accent3">
                    <a:lumMod val="25000"/>
                  </a:schemeClr>
                </a:solidFill>
                <a:latin typeface="Abadi" panose="020B0604020104020204" pitchFamily="34" charset="0"/>
                <a:hlinkClick r:id="rId3"/>
              </a:rPr>
              <a:t>https://github.com/Wgorospe/IBM-Data-Science-Capstone/blob/main/spacex_dash_app.py</a:t>
            </a: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1">
            <a:extLst>
              <a:ext uri="{FF2B5EF4-FFF2-40B4-BE49-F238E27FC236}">
                <a16:creationId xmlns:a16="http://schemas.microsoft.com/office/drawing/2014/main" id="{DEDB1D2C-0D2D-DE02-F48C-E8B6D40161A0}"/>
              </a:ext>
            </a:extLst>
          </p:cNvPr>
          <p:cNvPicPr>
            <a:picLocks noChangeAspect="1"/>
          </p:cNvPicPr>
          <p:nvPr/>
        </p:nvPicPr>
        <p:blipFill>
          <a:blip r:embed="rId4"/>
          <a:stretch>
            <a:fillRect/>
          </a:stretch>
        </p:blipFill>
        <p:spPr>
          <a:xfrm>
            <a:off x="3830174" y="4361743"/>
            <a:ext cx="3353091" cy="1501270"/>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Various algorithms were used to build, train, and test a ML algorithm to predict launch outcomes. KNN, SVM, Logistic Regression, and decision trees were used.  </a:t>
            </a:r>
          </a:p>
          <a:p>
            <a:pPr>
              <a:lnSpc>
                <a:spcPct val="100000"/>
              </a:lnSpc>
              <a:spcBef>
                <a:spcPts val="1400"/>
              </a:spcBef>
            </a:pPr>
            <a:r>
              <a:rPr lang="en-US" sz="1100" dirty="0">
                <a:solidFill>
                  <a:schemeClr val="accent3">
                    <a:lumMod val="25000"/>
                  </a:schemeClr>
                </a:solidFill>
                <a:latin typeface="Abadi" panose="020B0604020104020204" pitchFamily="34" charset="0"/>
              </a:rPr>
              <a:t>Notebook link: </a:t>
            </a:r>
            <a:r>
              <a:rPr lang="en-US" sz="1100" dirty="0">
                <a:solidFill>
                  <a:schemeClr val="accent3">
                    <a:lumMod val="25000"/>
                  </a:schemeClr>
                </a:solidFill>
                <a:latin typeface="Abadi" panose="020B0604020104020204" pitchFamily="34" charset="0"/>
                <a:hlinkClick r:id="rId3"/>
              </a:rPr>
              <a:t>https://github.com/Wgorospe/IBM-Data-Science-Capstone/blob/main/SpaceX%20ML%20Prediction.ipynb</a:t>
            </a: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1A89A930-DB00-E3B5-A157-E4A652791BDC}"/>
              </a:ext>
            </a:extLst>
          </p:cNvPr>
          <p:cNvPicPr>
            <a:picLocks noChangeAspect="1"/>
          </p:cNvPicPr>
          <p:nvPr/>
        </p:nvPicPr>
        <p:blipFill>
          <a:blip r:embed="rId4"/>
          <a:stretch>
            <a:fillRect/>
          </a:stretch>
        </p:blipFill>
        <p:spPr>
          <a:xfrm>
            <a:off x="1835982" y="3794759"/>
            <a:ext cx="2526249" cy="2088061"/>
          </a:xfrm>
          <a:prstGeom prst="rect">
            <a:avLst/>
          </a:prstGeom>
        </p:spPr>
      </p:pic>
      <p:pic>
        <p:nvPicPr>
          <p:cNvPr id="10" name="Picture 9">
            <a:extLst>
              <a:ext uri="{FF2B5EF4-FFF2-40B4-BE49-F238E27FC236}">
                <a16:creationId xmlns:a16="http://schemas.microsoft.com/office/drawing/2014/main" id="{E1FBB6BF-F895-092B-D1A5-48E67CDBF670}"/>
              </a:ext>
            </a:extLst>
          </p:cNvPr>
          <p:cNvPicPr>
            <a:picLocks noChangeAspect="1"/>
          </p:cNvPicPr>
          <p:nvPr/>
        </p:nvPicPr>
        <p:blipFill>
          <a:blip r:embed="rId5"/>
          <a:stretch>
            <a:fillRect/>
          </a:stretch>
        </p:blipFill>
        <p:spPr>
          <a:xfrm>
            <a:off x="5224441" y="4476807"/>
            <a:ext cx="4282811" cy="72396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760075" cy="3740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SVM, KNN, and Logistic Regression had equal accuracy for detecting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Low weight payloads had a higher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Time and launch success are directly proportional.</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orbits were the most successful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9437267"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Flight outcomes were plotted based on the launch site and flight number. An increase in the flight number displays an increase in the success rates.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F820CD9F-4724-0F13-E9CF-BFB43A3A7A55}"/>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F1730C85-1458-040B-FE08-E6E38A76D28F}"/>
              </a:ext>
            </a:extLst>
          </p:cNvPr>
          <p:cNvSpPr txBox="1">
            <a:spLocks/>
          </p:cNvSpPr>
          <p:nvPr/>
        </p:nvSpPr>
        <p:spPr>
          <a:xfrm>
            <a:off x="864972" y="2057400"/>
            <a:ext cx="943726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Flight outcomes were plotted  based on payload mass (kg) and launch sites. CCAFS SLC 40 had the highest total of launches.</a:t>
            </a:r>
          </a:p>
        </p:txBody>
      </p:sp>
      <p:pic>
        <p:nvPicPr>
          <p:cNvPr id="9" name="Picture 8">
            <a:extLst>
              <a:ext uri="{FF2B5EF4-FFF2-40B4-BE49-F238E27FC236}">
                <a16:creationId xmlns:a16="http://schemas.microsoft.com/office/drawing/2014/main" id="{64201888-735F-04BA-8545-9ED082176FA0}"/>
              </a:ext>
            </a:extLst>
          </p:cNvPr>
          <p:cNvPicPr>
            <a:picLocks noChangeAspect="1"/>
          </p:cNvPicPr>
          <p:nvPr/>
        </p:nvPicPr>
        <p:blipFill>
          <a:blip r:embed="rId3"/>
          <a:stretch>
            <a:fillRect/>
          </a:stretch>
        </p:blipFill>
        <p:spPr>
          <a:xfrm>
            <a:off x="770011" y="2918221"/>
            <a:ext cx="10369751" cy="201937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DDA86133-6F03-8F4A-003E-D11046768C3E}"/>
              </a:ext>
            </a:extLst>
          </p:cNvPr>
          <p:cNvSpPr txBox="1">
            <a:spLocks/>
          </p:cNvSpPr>
          <p:nvPr/>
        </p:nvSpPr>
        <p:spPr>
          <a:xfrm>
            <a:off x="864972" y="2057400"/>
            <a:ext cx="943726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bar chart shows the success rate for each type of orbit. ES-L1, GEO, HEO, and SSO had 100% success rates.</a:t>
            </a:r>
          </a:p>
        </p:txBody>
      </p:sp>
      <p:pic>
        <p:nvPicPr>
          <p:cNvPr id="8" name="Picture 7">
            <a:extLst>
              <a:ext uri="{FF2B5EF4-FFF2-40B4-BE49-F238E27FC236}">
                <a16:creationId xmlns:a16="http://schemas.microsoft.com/office/drawing/2014/main" id="{AE73DDCE-AB72-20E2-6E95-C15837BB7FE8}"/>
              </a:ext>
            </a:extLst>
          </p:cNvPr>
          <p:cNvPicPr>
            <a:picLocks noChangeAspect="1"/>
          </p:cNvPicPr>
          <p:nvPr/>
        </p:nvPicPr>
        <p:blipFill>
          <a:blip r:embed="rId3"/>
          <a:stretch>
            <a:fillRect/>
          </a:stretch>
        </p:blipFill>
        <p:spPr>
          <a:xfrm>
            <a:off x="2998038" y="3032373"/>
            <a:ext cx="6059545" cy="33948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A044D301-B11A-065B-9743-D53F1ADF10E3}"/>
              </a:ext>
            </a:extLst>
          </p:cNvPr>
          <p:cNvSpPr txBox="1">
            <a:spLocks/>
          </p:cNvSpPr>
          <p:nvPr/>
        </p:nvSpPr>
        <p:spPr>
          <a:xfrm>
            <a:off x="864972" y="2057400"/>
            <a:ext cx="943726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Flight outcomes were plotted based on flight number and orbit type. Higher flight numbers displayed an increase in VLEO orbit type as well as overall success rates.</a:t>
            </a:r>
          </a:p>
        </p:txBody>
      </p:sp>
      <p:pic>
        <p:nvPicPr>
          <p:cNvPr id="8" name="Picture 7">
            <a:extLst>
              <a:ext uri="{FF2B5EF4-FFF2-40B4-BE49-F238E27FC236}">
                <a16:creationId xmlns:a16="http://schemas.microsoft.com/office/drawing/2014/main" id="{E6D6719A-D1D9-280D-7CD2-F8B2F799D223}"/>
              </a:ext>
            </a:extLst>
          </p:cNvPr>
          <p:cNvPicPr>
            <a:picLocks noChangeAspect="1"/>
          </p:cNvPicPr>
          <p:nvPr/>
        </p:nvPicPr>
        <p:blipFill>
          <a:blip r:embed="rId3"/>
          <a:stretch>
            <a:fillRect/>
          </a:stretch>
        </p:blipFill>
        <p:spPr>
          <a:xfrm>
            <a:off x="1763654" y="3429000"/>
            <a:ext cx="8664691" cy="166130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6491F75A-D057-9493-0560-58CA775EFE09}"/>
              </a:ext>
            </a:extLst>
          </p:cNvPr>
          <p:cNvSpPr txBox="1">
            <a:spLocks/>
          </p:cNvSpPr>
          <p:nvPr/>
        </p:nvSpPr>
        <p:spPr>
          <a:xfrm>
            <a:off x="864972" y="2057400"/>
            <a:ext cx="943726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Flight outcomes were plotted based on orbit type and payload mass (kg). Lighter payloads resulted in a higher success rate.</a:t>
            </a:r>
          </a:p>
        </p:txBody>
      </p:sp>
      <p:pic>
        <p:nvPicPr>
          <p:cNvPr id="8" name="Picture 7">
            <a:extLst>
              <a:ext uri="{FF2B5EF4-FFF2-40B4-BE49-F238E27FC236}">
                <a16:creationId xmlns:a16="http://schemas.microsoft.com/office/drawing/2014/main" id="{0C02C58D-8314-704B-5C86-05C78684C56F}"/>
              </a:ext>
            </a:extLst>
          </p:cNvPr>
          <p:cNvPicPr>
            <a:picLocks noChangeAspect="1"/>
          </p:cNvPicPr>
          <p:nvPr/>
        </p:nvPicPr>
        <p:blipFill>
          <a:blip r:embed="rId3"/>
          <a:stretch>
            <a:fillRect/>
          </a:stretch>
        </p:blipFill>
        <p:spPr>
          <a:xfrm>
            <a:off x="1676414" y="3394360"/>
            <a:ext cx="8702794" cy="16917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840F66CC-F677-EBB8-7305-32CCAD8976A4}"/>
              </a:ext>
            </a:extLst>
          </p:cNvPr>
          <p:cNvSpPr txBox="1">
            <a:spLocks/>
          </p:cNvSpPr>
          <p:nvPr/>
        </p:nvSpPr>
        <p:spPr>
          <a:xfrm>
            <a:off x="864972" y="2057400"/>
            <a:ext cx="943726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line chart displaying the success rate over a decade displays the overall increase in success for most years.</a:t>
            </a:r>
          </a:p>
        </p:txBody>
      </p:sp>
      <p:pic>
        <p:nvPicPr>
          <p:cNvPr id="8" name="Picture 7">
            <a:extLst>
              <a:ext uri="{FF2B5EF4-FFF2-40B4-BE49-F238E27FC236}">
                <a16:creationId xmlns:a16="http://schemas.microsoft.com/office/drawing/2014/main" id="{6A2A917E-3EB4-92EF-F0CE-6346ED65661E}"/>
              </a:ext>
            </a:extLst>
          </p:cNvPr>
          <p:cNvPicPr>
            <a:picLocks noChangeAspect="1"/>
          </p:cNvPicPr>
          <p:nvPr/>
        </p:nvPicPr>
        <p:blipFill>
          <a:blip r:embed="rId3"/>
          <a:stretch>
            <a:fillRect/>
          </a:stretch>
        </p:blipFill>
        <p:spPr>
          <a:xfrm>
            <a:off x="3945726" y="3204486"/>
            <a:ext cx="4131474" cy="28210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ECD806F-646C-BFFC-CDB6-08649DF2095D}"/>
              </a:ext>
            </a:extLst>
          </p:cNvPr>
          <p:cNvPicPr>
            <a:picLocks noChangeAspect="1"/>
          </p:cNvPicPr>
          <p:nvPr/>
        </p:nvPicPr>
        <p:blipFill>
          <a:blip r:embed="rId3"/>
          <a:stretch>
            <a:fillRect/>
          </a:stretch>
        </p:blipFill>
        <p:spPr>
          <a:xfrm>
            <a:off x="4615097" y="3256515"/>
            <a:ext cx="1905165" cy="2301439"/>
          </a:xfrm>
          <a:prstGeom prst="rect">
            <a:avLst/>
          </a:prstGeom>
        </p:spPr>
      </p:pic>
      <p:sp>
        <p:nvSpPr>
          <p:cNvPr id="8" name="Rectangle 2">
            <a:extLst>
              <a:ext uri="{FF2B5EF4-FFF2-40B4-BE49-F238E27FC236}">
                <a16:creationId xmlns:a16="http://schemas.microsoft.com/office/drawing/2014/main" id="{D87A66A7-ADEE-AD1C-42A8-28E6FF2C4085}"/>
              </a:ext>
            </a:extLst>
          </p:cNvPr>
          <p:cNvSpPr>
            <a:spLocks noGrp="1" noChangeArrowheads="1"/>
          </p:cNvSpPr>
          <p:nvPr>
            <p:ph idx="4294967295"/>
          </p:nvPr>
        </p:nvSpPr>
        <p:spPr bwMode="auto">
          <a:xfrm>
            <a:off x="973138" y="2033607"/>
            <a:ext cx="59458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rgbClr val="212121"/>
                </a:solidFill>
                <a:effectLst/>
                <a:latin typeface="Arial Unicode MS"/>
              </a:rPr>
              <a:t>sql</a:t>
            </a:r>
            <a:r>
              <a:rPr kumimoji="0" lang="en-US" altLang="en-US" sz="1200" b="0" i="0" u="none" strike="noStrike" cap="none" normalizeH="0" baseline="0" dirty="0">
                <a:ln>
                  <a:noFill/>
                </a:ln>
                <a:solidFill>
                  <a:srgbClr val="212121"/>
                </a:solidFill>
                <a:effectLst/>
                <a:latin typeface="Arial Unicode MS"/>
              </a:rPr>
              <a:t> SELECT UNIQUE(LAUNCH_SITE) FROM SPACEXTBL;</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Rectangle 1">
            <a:extLst>
              <a:ext uri="{FF2B5EF4-FFF2-40B4-BE49-F238E27FC236}">
                <a16:creationId xmlns:a16="http://schemas.microsoft.com/office/drawing/2014/main" id="{5F075C22-57D6-7CEF-7358-A29E9C508F0D}"/>
              </a:ext>
            </a:extLst>
          </p:cNvPr>
          <p:cNvSpPr>
            <a:spLocks noChangeArrowheads="1"/>
          </p:cNvSpPr>
          <p:nvPr/>
        </p:nvSpPr>
        <p:spPr bwMode="auto">
          <a:xfrm>
            <a:off x="770011" y="1817300"/>
            <a:ext cx="10515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rgbClr val="212121"/>
                </a:solidFill>
                <a:effectLst/>
                <a:latin typeface="Arial Unicode MS"/>
              </a:rPr>
              <a:t>sql</a:t>
            </a:r>
            <a:r>
              <a:rPr kumimoji="0" lang="en-US" altLang="en-US" sz="1200" b="0" i="0" u="none" strike="noStrike" cap="none" normalizeH="0" baseline="0" dirty="0">
                <a:ln>
                  <a:noFill/>
                </a:ln>
                <a:solidFill>
                  <a:srgbClr val="212121"/>
                </a:solidFill>
                <a:effectLst/>
                <a:latin typeface="Arial Unicode MS"/>
              </a:rPr>
              <a:t> SELECT * </a:t>
            </a:r>
            <a:r>
              <a:rPr kumimoji="0" lang="en-US" altLang="en-US" sz="1200" b="0" i="0" u="none" strike="noStrike" cap="none" normalizeH="0" baseline="0" dirty="0">
                <a:ln>
                  <a:noFill/>
                </a:ln>
                <a:solidFill>
                  <a:schemeClr val="tx1"/>
                </a:solidFill>
                <a:effectLst/>
                <a:latin typeface="Arial" panose="020B0604020202020204" pitchFamily="34" charset="0"/>
              </a:rPr>
              <a:t>FROM</a:t>
            </a:r>
            <a:r>
              <a:rPr kumimoji="0" lang="en-US" altLang="en-US" sz="12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SPACEXTBL</a:t>
            </a:r>
            <a:r>
              <a:rPr kumimoji="0" lang="en-US" altLang="en-US" sz="12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WHERE</a:t>
            </a:r>
            <a:r>
              <a:rPr kumimoji="0" lang="en-US" altLang="en-US" sz="12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LAUNCH_SITE</a:t>
            </a:r>
            <a:r>
              <a:rPr kumimoji="0" lang="en-US" altLang="en-US" sz="12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LIKE </a:t>
            </a:r>
            <a:r>
              <a:rPr kumimoji="0" lang="en-US" altLang="en-US" sz="1200" b="0" i="0" u="none" strike="noStrike" cap="none" normalizeH="0" baseline="0" dirty="0">
                <a:ln>
                  <a:noFill/>
                </a:ln>
                <a:solidFill>
                  <a:srgbClr val="212121"/>
                </a:solidFill>
                <a:effectLst/>
                <a:latin typeface="Arial Unicode MS"/>
              </a:rPr>
              <a:t>'CCA%' </a:t>
            </a:r>
            <a:r>
              <a:rPr kumimoji="0" lang="en-US" altLang="en-US" sz="1200" b="0" i="0" u="none" strike="noStrike" cap="none" normalizeH="0" baseline="0" dirty="0">
                <a:ln>
                  <a:noFill/>
                </a:ln>
                <a:solidFill>
                  <a:schemeClr val="tx1"/>
                </a:solidFill>
                <a:effectLst/>
                <a:latin typeface="Arial" panose="020B0604020202020204" pitchFamily="34" charset="0"/>
              </a:rPr>
              <a:t>LIMIT</a:t>
            </a:r>
            <a:r>
              <a:rPr kumimoji="0" lang="en-US" altLang="en-US" sz="1200" b="0" i="0" u="none" strike="noStrike" cap="none" normalizeH="0" baseline="0" dirty="0">
                <a:ln>
                  <a:noFill/>
                </a:ln>
                <a:solidFill>
                  <a:srgbClr val="212121"/>
                </a:solidFill>
                <a:effectLst/>
                <a:latin typeface="Arial Unicode MS"/>
              </a:rPr>
              <a:t> 5;</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E7C7400-49D5-7CF3-5C16-A0F2A4E74232}"/>
              </a:ext>
            </a:extLst>
          </p:cNvPr>
          <p:cNvPicPr>
            <a:picLocks noChangeAspect="1"/>
          </p:cNvPicPr>
          <p:nvPr/>
        </p:nvPicPr>
        <p:blipFill>
          <a:blip r:embed="rId3"/>
          <a:stretch>
            <a:fillRect/>
          </a:stretch>
        </p:blipFill>
        <p:spPr>
          <a:xfrm>
            <a:off x="1543612" y="2182503"/>
            <a:ext cx="8542760" cy="424470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Rectangle 1">
            <a:extLst>
              <a:ext uri="{FF2B5EF4-FFF2-40B4-BE49-F238E27FC236}">
                <a16:creationId xmlns:a16="http://schemas.microsoft.com/office/drawing/2014/main" id="{6AB54465-1AD0-A7F1-F672-C58E4CB97105}"/>
              </a:ext>
            </a:extLst>
          </p:cNvPr>
          <p:cNvSpPr>
            <a:spLocks noChangeArrowheads="1"/>
          </p:cNvSpPr>
          <p:nvPr/>
        </p:nvSpPr>
        <p:spPr bwMode="auto">
          <a:xfrm>
            <a:off x="770011" y="1716301"/>
            <a:ext cx="8869680" cy="6821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rgbClr val="000000"/>
                </a:solidFill>
                <a:effectLst/>
                <a:latin typeface="Arial Unicode MS"/>
              </a:rPr>
              <a:t>sql</a:t>
            </a:r>
            <a:r>
              <a:rPr kumimoji="0" lang="en-US" altLang="en-US" sz="1200" b="0" i="0" u="none" strike="noStrike" cap="none" normalizeH="0" baseline="0" dirty="0">
                <a:ln>
                  <a:noFill/>
                </a:ln>
                <a:solidFill>
                  <a:srgbClr val="000000"/>
                </a:solidFill>
                <a:effectLst/>
                <a:latin typeface="Arial Unicode MS"/>
              </a:rPr>
              <a:t> SELECT SUM(PAYLOAD_MASS__KG_) </a:t>
            </a:r>
            <a:r>
              <a:rPr kumimoji="0" lang="en-US" altLang="en-US" sz="1200" b="0" i="0" u="none" strike="noStrike" cap="none" normalizeH="0" baseline="0" dirty="0">
                <a:ln>
                  <a:noFill/>
                </a:ln>
                <a:solidFill>
                  <a:schemeClr val="tx1"/>
                </a:solidFill>
                <a:effectLst/>
                <a:latin typeface="Arial" panose="020B0604020202020204" pitchFamily="34" charset="0"/>
              </a:rPr>
              <a:t>FROM</a:t>
            </a:r>
            <a:r>
              <a:rPr kumimoji="0" lang="en-US" altLang="en-US" sz="12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SPACEXTBL</a:t>
            </a:r>
            <a:r>
              <a:rPr kumimoji="0" lang="en-US" altLang="en-US" sz="12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WHERE</a:t>
            </a:r>
            <a:r>
              <a:rPr kumimoji="0" lang="en-US" altLang="en-US" sz="1200" b="0" i="0" u="none" strike="noStrike" cap="none" normalizeH="0" baseline="0" dirty="0">
                <a:ln>
                  <a:noFill/>
                </a:ln>
                <a:solidFill>
                  <a:srgbClr val="000000"/>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CUSTOMER</a:t>
            </a:r>
            <a:r>
              <a:rPr kumimoji="0" lang="en-US" altLang="en-US" sz="1200" b="0" i="0" u="none" strike="noStrike" cap="none" normalizeH="0" baseline="0" dirty="0">
                <a:ln>
                  <a:noFill/>
                </a:ln>
                <a:solidFill>
                  <a:srgbClr val="000000"/>
                </a:solidFill>
                <a:effectLst/>
                <a:latin typeface="Arial Unicode MS"/>
              </a:rPr>
              <a:t> </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rgbClr val="000000"/>
                </a:solidFill>
                <a:effectLst/>
                <a:latin typeface="Arial Unicode MS"/>
              </a:rPr>
              <a:t> 'NASA (CRS)';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000000"/>
                </a:solidFill>
                <a:effectLst/>
                <a:latin typeface="-apple-system"/>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B6C5327-CC4B-9270-4CAE-87E5678E803C}"/>
              </a:ext>
            </a:extLst>
          </p:cNvPr>
          <p:cNvPicPr>
            <a:picLocks noChangeAspect="1"/>
          </p:cNvPicPr>
          <p:nvPr/>
        </p:nvPicPr>
        <p:blipFill>
          <a:blip r:embed="rId3"/>
          <a:stretch>
            <a:fillRect/>
          </a:stretch>
        </p:blipFill>
        <p:spPr>
          <a:xfrm>
            <a:off x="3779871" y="3429000"/>
            <a:ext cx="4495880" cy="127637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Rectangle 1">
            <a:extLst>
              <a:ext uri="{FF2B5EF4-FFF2-40B4-BE49-F238E27FC236}">
                <a16:creationId xmlns:a16="http://schemas.microsoft.com/office/drawing/2014/main" id="{28C0CB46-6153-F1B3-9006-E4505FD349F1}"/>
              </a:ext>
            </a:extLst>
          </p:cNvPr>
          <p:cNvSpPr>
            <a:spLocks noChangeArrowheads="1"/>
          </p:cNvSpPr>
          <p:nvPr/>
        </p:nvSpPr>
        <p:spPr bwMode="auto">
          <a:xfrm>
            <a:off x="770011" y="1979860"/>
            <a:ext cx="10515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rgbClr val="212121"/>
                </a:solidFill>
                <a:effectLst/>
                <a:latin typeface="Arial Unicode MS"/>
              </a:rPr>
              <a:t>sql</a:t>
            </a:r>
            <a:r>
              <a:rPr kumimoji="0" lang="en-US" altLang="en-US" sz="1200" b="0" i="0" u="none" strike="noStrike" cap="none" normalizeH="0" baseline="0" dirty="0">
                <a:ln>
                  <a:noFill/>
                </a:ln>
                <a:solidFill>
                  <a:srgbClr val="212121"/>
                </a:solidFill>
                <a:effectLst/>
                <a:latin typeface="Arial Unicode MS"/>
              </a:rPr>
              <a:t> SELECT AVG(PAYLOAD_MASS__KG_) </a:t>
            </a:r>
            <a:r>
              <a:rPr kumimoji="0" lang="en-US" altLang="en-US" sz="1200" b="0" i="0" u="none" strike="noStrike" cap="none" normalizeH="0" baseline="0" dirty="0">
                <a:ln>
                  <a:noFill/>
                </a:ln>
                <a:solidFill>
                  <a:schemeClr val="tx1"/>
                </a:solidFill>
                <a:effectLst/>
                <a:latin typeface="Arial" panose="020B0604020202020204" pitchFamily="34" charset="0"/>
              </a:rPr>
              <a:t>FROM</a:t>
            </a:r>
            <a:r>
              <a:rPr kumimoji="0" lang="en-US" altLang="en-US" sz="12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SPACEXTBL</a:t>
            </a:r>
            <a:r>
              <a:rPr kumimoji="0" lang="en-US" altLang="en-US" sz="12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WHERE</a:t>
            </a:r>
            <a:r>
              <a:rPr kumimoji="0" lang="en-US" altLang="en-US" sz="12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BOOSTER_VERSION</a:t>
            </a:r>
            <a:r>
              <a:rPr kumimoji="0" lang="en-US" altLang="en-US" sz="1200" b="0" i="0" u="none" strike="noStrike" cap="none" normalizeH="0" baseline="0" dirty="0">
                <a:ln>
                  <a:noFill/>
                </a:ln>
                <a:solidFill>
                  <a:srgbClr val="212121"/>
                </a:solidFill>
                <a:effectLst/>
                <a:latin typeface="Arial Unicode MS"/>
              </a:rPr>
              <a:t> </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rgbClr val="212121"/>
                </a:solidFill>
                <a:effectLst/>
                <a:latin typeface="Arial Unicode MS"/>
              </a:rPr>
              <a:t> 'F9 v1.1';</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77AF959-3E83-E764-CC0D-4DBF6A13B093}"/>
              </a:ext>
            </a:extLst>
          </p:cNvPr>
          <p:cNvPicPr>
            <a:picLocks noChangeAspect="1"/>
          </p:cNvPicPr>
          <p:nvPr/>
        </p:nvPicPr>
        <p:blipFill>
          <a:blip r:embed="rId3"/>
          <a:stretch>
            <a:fillRect/>
          </a:stretch>
        </p:blipFill>
        <p:spPr>
          <a:xfrm>
            <a:off x="4388554" y="3435465"/>
            <a:ext cx="3414892" cy="106809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Rectangle 1">
            <a:extLst>
              <a:ext uri="{FF2B5EF4-FFF2-40B4-BE49-F238E27FC236}">
                <a16:creationId xmlns:a16="http://schemas.microsoft.com/office/drawing/2014/main" id="{6A308A87-ADE8-FA8E-FA81-51802603F351}"/>
              </a:ext>
            </a:extLst>
          </p:cNvPr>
          <p:cNvSpPr>
            <a:spLocks noChangeArrowheads="1"/>
          </p:cNvSpPr>
          <p:nvPr/>
        </p:nvSpPr>
        <p:spPr bwMode="auto">
          <a:xfrm>
            <a:off x="770011" y="1796980"/>
            <a:ext cx="10515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rgbClr val="212121"/>
                </a:solidFill>
                <a:effectLst/>
                <a:latin typeface="Arial Unicode MS"/>
              </a:rPr>
              <a:t>sql</a:t>
            </a:r>
            <a:r>
              <a:rPr kumimoji="0" lang="en-US" altLang="en-US" sz="1200" b="0" i="0" u="none" strike="noStrike" cap="none" normalizeH="0" baseline="0" dirty="0">
                <a:ln>
                  <a:noFill/>
                </a:ln>
                <a:solidFill>
                  <a:srgbClr val="212121"/>
                </a:solidFill>
                <a:effectLst/>
                <a:latin typeface="Arial Unicode MS"/>
              </a:rPr>
              <a:t> SELECT MIN(DATE) FROM SPACEXTBL WHERE LANDING_OUTCOME = 'Success (ground pad)';</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54586F1-D5CC-6235-CD5A-38776BCEC062}"/>
              </a:ext>
            </a:extLst>
          </p:cNvPr>
          <p:cNvPicPr>
            <a:picLocks noChangeAspect="1"/>
          </p:cNvPicPr>
          <p:nvPr/>
        </p:nvPicPr>
        <p:blipFill>
          <a:blip r:embed="rId3"/>
          <a:stretch>
            <a:fillRect/>
          </a:stretch>
        </p:blipFill>
        <p:spPr>
          <a:xfrm>
            <a:off x="4709778" y="3080997"/>
            <a:ext cx="2772443" cy="192149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Rectangle 1">
            <a:extLst>
              <a:ext uri="{FF2B5EF4-FFF2-40B4-BE49-F238E27FC236}">
                <a16:creationId xmlns:a16="http://schemas.microsoft.com/office/drawing/2014/main" id="{86503C7F-DBD1-768A-0DAE-51D7FD68C6E9}"/>
              </a:ext>
            </a:extLst>
          </p:cNvPr>
          <p:cNvSpPr>
            <a:spLocks noChangeArrowheads="1"/>
          </p:cNvSpPr>
          <p:nvPr/>
        </p:nvSpPr>
        <p:spPr bwMode="auto">
          <a:xfrm>
            <a:off x="770011" y="1776071"/>
            <a:ext cx="10515600" cy="9284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rgbClr val="000000"/>
                </a:solidFill>
                <a:effectLst/>
                <a:latin typeface="Arial Unicode MS"/>
              </a:rPr>
              <a:t>sql</a:t>
            </a:r>
            <a:r>
              <a:rPr kumimoji="0" lang="en-US" altLang="en-US" sz="1200" b="0" i="0" u="none" strike="noStrike" cap="none" normalizeH="0" baseline="0" dirty="0">
                <a:ln>
                  <a:noFill/>
                </a:ln>
                <a:solidFill>
                  <a:srgbClr val="000000"/>
                </a:solidFill>
                <a:effectLst/>
                <a:latin typeface="Arial Unicode MS"/>
              </a:rPr>
              <a:t> SELECT PAYLOAD FROM SPACEXTBL WHERE LANDING_OUTCOME = 'Success (drone ship)' AND PAYLOAD_MASS__KG_ BETWEEN 4000 AND 6000;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9E4F367-844B-19FE-4103-DC6A7D415416}"/>
              </a:ext>
            </a:extLst>
          </p:cNvPr>
          <p:cNvPicPr>
            <a:picLocks noChangeAspect="1"/>
          </p:cNvPicPr>
          <p:nvPr/>
        </p:nvPicPr>
        <p:blipFill>
          <a:blip r:embed="rId3"/>
          <a:stretch>
            <a:fillRect/>
          </a:stretch>
        </p:blipFill>
        <p:spPr>
          <a:xfrm>
            <a:off x="4821917" y="2931094"/>
            <a:ext cx="2411788" cy="272518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2879"/>
            <a:ext cx="4017889" cy="486647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Rectangle 1">
            <a:extLst>
              <a:ext uri="{FF2B5EF4-FFF2-40B4-BE49-F238E27FC236}">
                <a16:creationId xmlns:a16="http://schemas.microsoft.com/office/drawing/2014/main" id="{A50B0B1C-A2CA-A481-8340-CC09E2E82791}"/>
              </a:ext>
            </a:extLst>
          </p:cNvPr>
          <p:cNvSpPr>
            <a:spLocks noChangeArrowheads="1"/>
          </p:cNvSpPr>
          <p:nvPr/>
        </p:nvSpPr>
        <p:spPr bwMode="auto">
          <a:xfrm>
            <a:off x="770011" y="1939523"/>
            <a:ext cx="10687961" cy="7437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rgbClr val="000000"/>
                </a:solidFill>
                <a:effectLst/>
                <a:latin typeface="Arial Unicode MS"/>
              </a:rPr>
              <a:t>sql</a:t>
            </a:r>
            <a:r>
              <a:rPr kumimoji="0" lang="en-US" altLang="en-US" sz="1200" b="0" i="0" u="none" strike="noStrike" cap="none" normalizeH="0" baseline="0" dirty="0">
                <a:ln>
                  <a:noFill/>
                </a:ln>
                <a:solidFill>
                  <a:srgbClr val="000000"/>
                </a:solidFill>
                <a:effectLst/>
                <a:latin typeface="Arial Unicode MS"/>
              </a:rPr>
              <a:t> SELECT MISSION_OUTCOME,COUNT(*) AS 'TOTAL NUMBER' FROM SPACEXTBL GROUP BY MISSION_OUTCOME;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7EB4D1D-818B-3EFB-3688-653A37DCEFF0}"/>
              </a:ext>
            </a:extLst>
          </p:cNvPr>
          <p:cNvPicPr>
            <a:picLocks noChangeAspect="1"/>
          </p:cNvPicPr>
          <p:nvPr/>
        </p:nvPicPr>
        <p:blipFill>
          <a:blip r:embed="rId3"/>
          <a:stretch>
            <a:fillRect/>
          </a:stretch>
        </p:blipFill>
        <p:spPr>
          <a:xfrm>
            <a:off x="4177356" y="3215774"/>
            <a:ext cx="3700909" cy="229646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Rectangle 1">
            <a:extLst>
              <a:ext uri="{FF2B5EF4-FFF2-40B4-BE49-F238E27FC236}">
                <a16:creationId xmlns:a16="http://schemas.microsoft.com/office/drawing/2014/main" id="{69C08D04-B057-1230-CE1B-9FABA20DE44A}"/>
              </a:ext>
            </a:extLst>
          </p:cNvPr>
          <p:cNvSpPr>
            <a:spLocks noChangeArrowheads="1"/>
          </p:cNvSpPr>
          <p:nvPr/>
        </p:nvSpPr>
        <p:spPr bwMode="auto">
          <a:xfrm>
            <a:off x="770011" y="1888128"/>
            <a:ext cx="10515600" cy="8668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rgbClr val="000000"/>
                </a:solidFill>
                <a:effectLst/>
                <a:latin typeface="Arial Unicode MS"/>
              </a:rPr>
              <a:t>sql</a:t>
            </a:r>
            <a:r>
              <a:rPr kumimoji="0" lang="en-US" altLang="en-US" sz="1200" b="0" i="0" u="none" strike="noStrike" cap="none" normalizeH="0" baseline="0" dirty="0">
                <a:ln>
                  <a:noFill/>
                </a:ln>
                <a:solidFill>
                  <a:srgbClr val="000000"/>
                </a:solidFill>
                <a:effectLst/>
                <a:latin typeface="Arial Unicode MS"/>
              </a:rPr>
              <a:t> SELECT BOOSTER_VERSION FROM SPACEXTBL WHERE PAYLOAD_MASS__KG_ = (SELECT MAX(PAYLOAD_MASS__KG_) FROM SPACEXTBL);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000000"/>
                </a:solidFill>
                <a:effectLst/>
                <a:latin typeface="-apple-system"/>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38DC06C-548B-E2AB-CC36-C250CA7D9801}"/>
              </a:ext>
            </a:extLst>
          </p:cNvPr>
          <p:cNvPicPr>
            <a:picLocks noChangeAspect="1"/>
          </p:cNvPicPr>
          <p:nvPr/>
        </p:nvPicPr>
        <p:blipFill>
          <a:blip r:embed="rId3"/>
          <a:stretch>
            <a:fillRect/>
          </a:stretch>
        </p:blipFill>
        <p:spPr>
          <a:xfrm>
            <a:off x="5029108" y="2647363"/>
            <a:ext cx="1066892" cy="377984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Rectangle 1">
            <a:extLst>
              <a:ext uri="{FF2B5EF4-FFF2-40B4-BE49-F238E27FC236}">
                <a16:creationId xmlns:a16="http://schemas.microsoft.com/office/drawing/2014/main" id="{13BC9B6A-18A8-FAA9-1428-3CD56019401A}"/>
              </a:ext>
            </a:extLst>
          </p:cNvPr>
          <p:cNvSpPr>
            <a:spLocks noChangeArrowheads="1"/>
          </p:cNvSpPr>
          <p:nvPr/>
        </p:nvSpPr>
        <p:spPr bwMode="auto">
          <a:xfrm>
            <a:off x="770011" y="1938630"/>
            <a:ext cx="10515600" cy="9284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rgbClr val="000000"/>
                </a:solidFill>
                <a:effectLst/>
                <a:latin typeface="Arial Unicode MS"/>
              </a:rPr>
              <a:t>sql</a:t>
            </a:r>
            <a:r>
              <a:rPr kumimoji="0" lang="en-US" altLang="en-US" sz="1200" b="0" i="0" u="none" strike="noStrike" cap="none" normalizeH="0" baseline="0" dirty="0">
                <a:ln>
                  <a:noFill/>
                </a:ln>
                <a:solidFill>
                  <a:srgbClr val="000000"/>
                </a:solidFill>
                <a:effectLst/>
                <a:latin typeface="Arial Unicode MS"/>
              </a:rPr>
              <a:t> SELECT SUBSTR(DATE,4,2) AS 'MONTH',LANDING_OUTCOME,BOOSTER_VERSION,LAUNCH_SITE,SUBSTR(DATE,7,4) AS YEAR FROM SPACEXTBL WHERE YEAR = '2015' AND LANDING_OUTCOME = 'Failure (drone ship)';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3A9E915-BF95-953A-EBB1-35975F79047D}"/>
              </a:ext>
            </a:extLst>
          </p:cNvPr>
          <p:cNvPicPr>
            <a:picLocks noChangeAspect="1"/>
          </p:cNvPicPr>
          <p:nvPr/>
        </p:nvPicPr>
        <p:blipFill>
          <a:blip r:embed="rId3"/>
          <a:stretch>
            <a:fillRect/>
          </a:stretch>
        </p:blipFill>
        <p:spPr>
          <a:xfrm>
            <a:off x="3458674" y="3344145"/>
            <a:ext cx="5274651" cy="110216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Rectangle 1">
            <a:extLst>
              <a:ext uri="{FF2B5EF4-FFF2-40B4-BE49-F238E27FC236}">
                <a16:creationId xmlns:a16="http://schemas.microsoft.com/office/drawing/2014/main" id="{4FDCFED7-2EDD-0867-4490-72EF4232F09D}"/>
              </a:ext>
            </a:extLst>
          </p:cNvPr>
          <p:cNvSpPr>
            <a:spLocks noChangeArrowheads="1"/>
          </p:cNvSpPr>
          <p:nvPr/>
        </p:nvSpPr>
        <p:spPr bwMode="auto">
          <a:xfrm>
            <a:off x="770011" y="1943586"/>
            <a:ext cx="10515600" cy="8668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rgbClr val="000000"/>
                </a:solidFill>
                <a:effectLst/>
                <a:latin typeface="Arial Unicode MS"/>
              </a:rPr>
              <a:t>sql</a:t>
            </a:r>
            <a:r>
              <a:rPr kumimoji="0" lang="en-US" altLang="en-US" sz="1200" b="0" i="0" u="none" strike="noStrike" cap="none" normalizeH="0" baseline="0" dirty="0">
                <a:ln>
                  <a:noFill/>
                </a:ln>
                <a:solidFill>
                  <a:srgbClr val="000000"/>
                </a:solidFill>
                <a:effectLst/>
                <a:latin typeface="Arial Unicode MS"/>
              </a:rPr>
              <a:t> SELECT LANDING_OUTCOME,COUNT(*) FROM SPACEXTBL WHERE DATE between '04-06-2010' and '20-03-2017' GROUP BY LANDING_OUTCOME ORDER BY COUNT(LANDING_OUTCOME) DESC;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000000"/>
                </a:solidFill>
                <a:effectLst/>
                <a:latin typeface="-apple-system"/>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64AE799-7103-DE70-5963-90E1F3812CB2}"/>
              </a:ext>
            </a:extLst>
          </p:cNvPr>
          <p:cNvPicPr>
            <a:picLocks noChangeAspect="1"/>
          </p:cNvPicPr>
          <p:nvPr/>
        </p:nvPicPr>
        <p:blipFill>
          <a:blip r:embed="rId3"/>
          <a:stretch>
            <a:fillRect/>
          </a:stretch>
        </p:blipFill>
        <p:spPr>
          <a:xfrm>
            <a:off x="4972850" y="2810450"/>
            <a:ext cx="2246299" cy="321512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Marked on Map</a:t>
            </a:r>
          </a:p>
        </p:txBody>
      </p:sp>
      <p:pic>
        <p:nvPicPr>
          <p:cNvPr id="6" name="Picture 5">
            <a:extLst>
              <a:ext uri="{FF2B5EF4-FFF2-40B4-BE49-F238E27FC236}">
                <a16:creationId xmlns:a16="http://schemas.microsoft.com/office/drawing/2014/main" id="{6F4878E2-CFA0-30FF-075F-059BB81270C7}"/>
              </a:ext>
            </a:extLst>
          </p:cNvPr>
          <p:cNvPicPr>
            <a:picLocks noChangeAspect="1"/>
          </p:cNvPicPr>
          <p:nvPr/>
        </p:nvPicPr>
        <p:blipFill>
          <a:blip r:embed="rId3"/>
          <a:stretch>
            <a:fillRect/>
          </a:stretch>
        </p:blipFill>
        <p:spPr>
          <a:xfrm>
            <a:off x="2648458" y="1672437"/>
            <a:ext cx="6895083" cy="414424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 Failed Launches</a:t>
            </a:r>
          </a:p>
        </p:txBody>
      </p:sp>
      <p:pic>
        <p:nvPicPr>
          <p:cNvPr id="4" name="Picture 3">
            <a:extLst>
              <a:ext uri="{FF2B5EF4-FFF2-40B4-BE49-F238E27FC236}">
                <a16:creationId xmlns:a16="http://schemas.microsoft.com/office/drawing/2014/main" id="{01389F66-18EE-2648-AB54-1356C45D75C7}"/>
              </a:ext>
            </a:extLst>
          </p:cNvPr>
          <p:cNvPicPr>
            <a:picLocks noChangeAspect="1"/>
          </p:cNvPicPr>
          <p:nvPr/>
        </p:nvPicPr>
        <p:blipFill>
          <a:blip r:embed="rId3"/>
          <a:stretch>
            <a:fillRect/>
          </a:stretch>
        </p:blipFill>
        <p:spPr>
          <a:xfrm>
            <a:off x="2298566" y="1554702"/>
            <a:ext cx="7594868" cy="447087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Launch Sites to its Proximities</a:t>
            </a:r>
          </a:p>
        </p:txBody>
      </p:sp>
      <p:pic>
        <p:nvPicPr>
          <p:cNvPr id="4" name="Picture 3">
            <a:extLst>
              <a:ext uri="{FF2B5EF4-FFF2-40B4-BE49-F238E27FC236}">
                <a16:creationId xmlns:a16="http://schemas.microsoft.com/office/drawing/2014/main" id="{56025ECE-2E2F-2EA6-37AD-31397312A046}"/>
              </a:ext>
            </a:extLst>
          </p:cNvPr>
          <p:cNvPicPr>
            <a:picLocks noChangeAspect="1"/>
          </p:cNvPicPr>
          <p:nvPr/>
        </p:nvPicPr>
        <p:blipFill>
          <a:blip r:embed="rId3"/>
          <a:stretch>
            <a:fillRect/>
          </a:stretch>
        </p:blipFill>
        <p:spPr>
          <a:xfrm>
            <a:off x="2400803" y="1611472"/>
            <a:ext cx="7390394" cy="440102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All Sites</a:t>
            </a:r>
          </a:p>
        </p:txBody>
      </p:sp>
      <p:pic>
        <p:nvPicPr>
          <p:cNvPr id="4" name="Picture 3">
            <a:extLst>
              <a:ext uri="{FF2B5EF4-FFF2-40B4-BE49-F238E27FC236}">
                <a16:creationId xmlns:a16="http://schemas.microsoft.com/office/drawing/2014/main" id="{1F100181-E209-2B09-467A-6EC201174990}"/>
              </a:ext>
            </a:extLst>
          </p:cNvPr>
          <p:cNvPicPr>
            <a:picLocks noChangeAspect="1"/>
          </p:cNvPicPr>
          <p:nvPr/>
        </p:nvPicPr>
        <p:blipFill>
          <a:blip r:embed="rId3"/>
          <a:stretch>
            <a:fillRect/>
          </a:stretch>
        </p:blipFill>
        <p:spPr>
          <a:xfrm>
            <a:off x="1607431" y="2007746"/>
            <a:ext cx="7635901" cy="344817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61440"/>
            <a:ext cx="5660840" cy="46641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founded by </a:t>
            </a:r>
            <a:r>
              <a:rPr lang="en-US" sz="1800" dirty="0" err="1">
                <a:solidFill>
                  <a:schemeClr val="accent3">
                    <a:lumMod val="25000"/>
                  </a:schemeClr>
                </a:solidFill>
                <a:latin typeface="Abadi" panose="020B0604020104020204" pitchFamily="34" charset="0"/>
              </a:rPr>
              <a:t>Allon</a:t>
            </a:r>
            <a:r>
              <a:rPr lang="en-US" sz="1800" dirty="0">
                <a:solidFill>
                  <a:schemeClr val="accent3">
                    <a:lumMod val="25000"/>
                  </a:schemeClr>
                </a:solidFill>
                <a:latin typeface="Abadi" panose="020B0604020104020204" pitchFamily="34" charset="0"/>
              </a:rPr>
              <a:t> Mask, is an aerospace company looking to compete with SpaceX. Gathering information using SpaceX launch data, the cost of each launch can be determined. It can also be determined whether or not the first stage will be reused. Various methods were used to gather data, analyze the data, predict future outcomes with machine learning, and finally present the findings.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Cost of each launch</a:t>
            </a:r>
          </a:p>
          <a:p>
            <a:pPr lvl="1">
              <a:spcBef>
                <a:spcPts val="1400"/>
              </a:spcBef>
            </a:pPr>
            <a:r>
              <a:rPr lang="en-US" sz="1800" dirty="0">
                <a:solidFill>
                  <a:schemeClr val="accent3">
                    <a:lumMod val="25000"/>
                  </a:schemeClr>
                </a:solidFill>
                <a:latin typeface="Abadi" panose="020B0604020104020204" pitchFamily="34" charset="0"/>
              </a:rPr>
              <a:t>Reuse of the first stage</a:t>
            </a:r>
          </a:p>
          <a:p>
            <a:pPr lvl="1">
              <a:spcBef>
                <a:spcPts val="1400"/>
              </a:spcBef>
            </a:pPr>
            <a:r>
              <a:rPr lang="en-US" sz="1800" dirty="0">
                <a:solidFill>
                  <a:schemeClr val="accent3">
                    <a:lumMod val="25000"/>
                  </a:schemeClr>
                </a:solidFill>
                <a:latin typeface="Abadi" panose="020B0604020104020204" pitchFamily="34" charset="0"/>
              </a:rPr>
              <a:t>Factors affecting the success of each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Site</a:t>
            </a:r>
          </a:p>
        </p:txBody>
      </p:sp>
      <p:pic>
        <p:nvPicPr>
          <p:cNvPr id="2" name="Content Placeholder 3">
            <a:extLst>
              <a:ext uri="{FF2B5EF4-FFF2-40B4-BE49-F238E27FC236}">
                <a16:creationId xmlns:a16="http://schemas.microsoft.com/office/drawing/2014/main" id="{22B87275-F464-E9D6-1F1F-756A1CBCD757}"/>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2" name="Content Placeholder 3" descr="Graphical user interface, application&#10;&#10;Description automatically generated">
            <a:extLst>
              <a:ext uri="{FF2B5EF4-FFF2-40B4-BE49-F238E27FC236}">
                <a16:creationId xmlns:a16="http://schemas.microsoft.com/office/drawing/2014/main" id="{8E726CD2-8DD4-FDC9-531C-A7A492832F33}"/>
              </a:ext>
            </a:extLst>
          </p:cNvPr>
          <p:cNvPicPr>
            <a:picLocks noChangeAspect="1"/>
          </p:cNvPicPr>
          <p:nvPr/>
        </p:nvPicPr>
        <p:blipFill>
          <a:blip r:embed="rId3"/>
          <a:stretch>
            <a:fillRect/>
          </a:stretch>
        </p:blipFill>
        <p:spPr>
          <a:xfrm>
            <a:off x="838200" y="207960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4B52FC7-380D-273C-051A-D41E0C5C7BE1}"/>
              </a:ext>
            </a:extLst>
          </p:cNvPr>
          <p:cNvPicPr>
            <a:picLocks noChangeAspect="1"/>
          </p:cNvPicPr>
          <p:nvPr/>
        </p:nvPicPr>
        <p:blipFill>
          <a:blip r:embed="rId3"/>
          <a:stretch>
            <a:fillRect/>
          </a:stretch>
        </p:blipFill>
        <p:spPr>
          <a:xfrm>
            <a:off x="3477229" y="2626758"/>
            <a:ext cx="5090601" cy="3398815"/>
          </a:xfrm>
          <a:prstGeom prst="rect">
            <a:avLst/>
          </a:prstGeom>
        </p:spPr>
      </p:pic>
      <p:sp>
        <p:nvSpPr>
          <p:cNvPr id="6" name="Content Placeholder 2">
            <a:extLst>
              <a:ext uri="{FF2B5EF4-FFF2-40B4-BE49-F238E27FC236}">
                <a16:creationId xmlns:a16="http://schemas.microsoft.com/office/drawing/2014/main" id="{DF8A06DC-A8CF-A2DC-13AC-1B2683BA2DBD}"/>
              </a:ext>
            </a:extLst>
          </p:cNvPr>
          <p:cNvSpPr txBox="1">
            <a:spLocks/>
          </p:cNvSpPr>
          <p:nvPr/>
        </p:nvSpPr>
        <p:spPr>
          <a:xfrm>
            <a:off x="1068172" y="1762760"/>
            <a:ext cx="953886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Logistic Regression, SVM, and KNN had equal prediction accuracy at 83.33%.</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A4BC0EEC-2491-08B8-C9D1-F96A5420E4C4}"/>
              </a:ext>
            </a:extLst>
          </p:cNvPr>
          <p:cNvPicPr>
            <a:picLocks noChangeAspect="1"/>
          </p:cNvPicPr>
          <p:nvPr/>
        </p:nvPicPr>
        <p:blipFill>
          <a:blip r:embed="rId3"/>
          <a:stretch>
            <a:fillRect/>
          </a:stretch>
        </p:blipFill>
        <p:spPr>
          <a:xfrm>
            <a:off x="5633827" y="1762760"/>
            <a:ext cx="4175545" cy="3587173"/>
          </a:xfrm>
          <a:prstGeom prst="rect">
            <a:avLst/>
          </a:prstGeom>
        </p:spPr>
      </p:pic>
      <p:sp>
        <p:nvSpPr>
          <p:cNvPr id="8" name="Content Placeholder 2">
            <a:extLst>
              <a:ext uri="{FF2B5EF4-FFF2-40B4-BE49-F238E27FC236}">
                <a16:creationId xmlns:a16="http://schemas.microsoft.com/office/drawing/2014/main" id="{04C5D0DB-9B3D-F81F-6354-4B00F5E54342}"/>
              </a:ext>
            </a:extLst>
          </p:cNvPr>
          <p:cNvSpPr txBox="1">
            <a:spLocks/>
          </p:cNvSpPr>
          <p:nvPr/>
        </p:nvSpPr>
        <p:spPr>
          <a:xfrm>
            <a:off x="1068172" y="1762760"/>
            <a:ext cx="410326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Logistic Regression, SVM, and KNN had the same confusion matrix. There were 3 incorrect labels out of the total 18. All did not land predictions were correct.</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SVM, KNN, and Logistic Regression provide equal analysis accuracy</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are more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SpaceX success rates can expect to increase as time increases</a:t>
            </a:r>
          </a:p>
          <a:p>
            <a:pPr>
              <a:lnSpc>
                <a:spcPct val="100000"/>
              </a:lnSpc>
              <a:spcBef>
                <a:spcPts val="1400"/>
              </a:spcBef>
            </a:pPr>
            <a:r>
              <a:rPr lang="en-US" sz="2200" dirty="0">
                <a:solidFill>
                  <a:schemeClr val="accent3">
                    <a:lumMod val="25000"/>
                  </a:schemeClr>
                </a:solidFill>
                <a:latin typeface="Abadi" panose="020B0604020104020204" pitchFamily="34" charset="0"/>
              </a:rPr>
              <a:t>KSC LC 39A was the most successful launch site</a:t>
            </a:r>
          </a:p>
          <a:p>
            <a:pPr>
              <a:lnSpc>
                <a:spcPct val="100000"/>
              </a:lnSpc>
              <a:spcBef>
                <a:spcPts val="1400"/>
              </a:spcBef>
            </a:pPr>
            <a:r>
              <a:rPr lang="en-US" sz="2200" dirty="0">
                <a:solidFill>
                  <a:schemeClr val="accent3">
                    <a:lumMod val="25000"/>
                  </a:schemeClr>
                </a:solidFill>
                <a:latin typeface="Abadi" panose="020B0604020104020204" pitchFamily="34" charset="0"/>
              </a:rPr>
              <a:t>GEO, HEO, SSO, ES-L1 are equal in success rates for orbit types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2081"/>
            <a:ext cx="10355189" cy="491727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p>
          <a:p>
            <a:pPr lvl="1">
              <a:lnSpc>
                <a:spcPct val="120000"/>
              </a:lnSpc>
              <a:spcBef>
                <a:spcPts val="1400"/>
              </a:spcBef>
            </a:pPr>
            <a:r>
              <a:rPr lang="en-US" sz="7600" dirty="0">
                <a:solidFill>
                  <a:schemeClr val="bg2">
                    <a:lumMod val="50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categorical data </a:t>
            </a:r>
          </a:p>
          <a:p>
            <a:pPr lvl="1">
              <a:lnSpc>
                <a:spcPct val="120000"/>
              </a:lnSpc>
              <a:spcBef>
                <a:spcPts val="1400"/>
              </a:spcBef>
            </a:pPr>
            <a:r>
              <a:rPr lang="en-US" sz="7600" dirty="0">
                <a:solidFill>
                  <a:schemeClr val="bg2">
                    <a:lumMod val="50000"/>
                  </a:schemeClr>
                </a:solidFill>
                <a:latin typeface="Abadi"/>
              </a:rPr>
              <a:t>Dropping irrelevant categories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130" y="2151255"/>
            <a:ext cx="1525318" cy="329221"/>
          </a:xfrm>
          <a:prstGeom prst="rect">
            <a:avLst/>
          </a:prstGeom>
        </p:spPr>
        <p:txBody>
          <a:bodyPr/>
          <a:lstStyle/>
          <a:p>
            <a:pPr marL="0" indent="0" algn="ctr">
              <a:buNone/>
            </a:pPr>
            <a:r>
              <a:rPr lang="en-US" sz="1400" dirty="0"/>
              <a:t>Fetch data (API or web scraping)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cxnSp>
        <p:nvCxnSpPr>
          <p:cNvPr id="9" name="Straight Connector 8">
            <a:extLst>
              <a:ext uri="{FF2B5EF4-FFF2-40B4-BE49-F238E27FC236}">
                <a16:creationId xmlns:a16="http://schemas.microsoft.com/office/drawing/2014/main" id="{D9E95654-FD7B-E720-47EE-CC3214A37878}"/>
              </a:ext>
            </a:extLst>
          </p:cNvPr>
          <p:cNvCxnSpPr>
            <a:cxnSpLocks/>
          </p:cNvCxnSpPr>
          <p:nvPr/>
        </p:nvCxnSpPr>
        <p:spPr>
          <a:xfrm flipV="1">
            <a:off x="812823" y="3598378"/>
            <a:ext cx="0" cy="30689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Table 12">
            <a:extLst>
              <a:ext uri="{FF2B5EF4-FFF2-40B4-BE49-F238E27FC236}">
                <a16:creationId xmlns:a16="http://schemas.microsoft.com/office/drawing/2014/main" id="{2231FC20-FADB-160F-70F6-42E055A7F91A}"/>
              </a:ext>
            </a:extLst>
          </p:cNvPr>
          <p:cNvGraphicFramePr>
            <a:graphicFrameLocks noGrp="1"/>
          </p:cNvGraphicFramePr>
          <p:nvPr>
            <p:extLst>
              <p:ext uri="{D42A27DB-BD31-4B8C-83A1-F6EECF244321}">
                <p14:modId xmlns:p14="http://schemas.microsoft.com/office/powerpoint/2010/main" val="1122246325"/>
              </p:ext>
            </p:extLst>
          </p:nvPr>
        </p:nvGraphicFramePr>
        <p:xfrm>
          <a:off x="2511447" y="4253236"/>
          <a:ext cx="1778001" cy="1097280"/>
        </p:xfrm>
        <a:graphic>
          <a:graphicData uri="http://schemas.openxmlformats.org/drawingml/2006/table">
            <a:tbl>
              <a:tblPr firstRow="1" bandRow="1">
                <a:tableStyleId>{5C22544A-7EE6-4342-B048-85BDC9FD1C3A}</a:tableStyleId>
              </a:tblPr>
              <a:tblGrid>
                <a:gridCol w="592667">
                  <a:extLst>
                    <a:ext uri="{9D8B030D-6E8A-4147-A177-3AD203B41FA5}">
                      <a16:colId xmlns:a16="http://schemas.microsoft.com/office/drawing/2014/main" val="814762184"/>
                    </a:ext>
                  </a:extLst>
                </a:gridCol>
                <a:gridCol w="694528">
                  <a:extLst>
                    <a:ext uri="{9D8B030D-6E8A-4147-A177-3AD203B41FA5}">
                      <a16:colId xmlns:a16="http://schemas.microsoft.com/office/drawing/2014/main" val="1490815043"/>
                    </a:ext>
                  </a:extLst>
                </a:gridCol>
                <a:gridCol w="490806">
                  <a:extLst>
                    <a:ext uri="{9D8B030D-6E8A-4147-A177-3AD203B41FA5}">
                      <a16:colId xmlns:a16="http://schemas.microsoft.com/office/drawing/2014/main" val="1601844676"/>
                    </a:ext>
                  </a:extLst>
                </a:gridCol>
              </a:tblGrid>
              <a:tr h="236857">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6369174"/>
                  </a:ext>
                </a:extLst>
              </a:tr>
              <a:tr h="2368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96141433"/>
                  </a:ext>
                </a:extLst>
              </a:tr>
              <a:tr h="236857">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7137744"/>
                  </a:ext>
                </a:extLst>
              </a:tr>
            </a:tbl>
          </a:graphicData>
        </a:graphic>
      </p:graphicFrame>
      <p:cxnSp>
        <p:nvCxnSpPr>
          <p:cNvPr id="15" name="Straight Connector 14">
            <a:extLst>
              <a:ext uri="{FF2B5EF4-FFF2-40B4-BE49-F238E27FC236}">
                <a16:creationId xmlns:a16="http://schemas.microsoft.com/office/drawing/2014/main" id="{7DCE2A1B-BC8C-8469-6865-C3B60F26D60E}"/>
              </a:ext>
            </a:extLst>
          </p:cNvPr>
          <p:cNvCxnSpPr>
            <a:cxnSpLocks/>
          </p:cNvCxnSpPr>
          <p:nvPr/>
        </p:nvCxnSpPr>
        <p:spPr>
          <a:xfrm flipV="1">
            <a:off x="3400448" y="3905271"/>
            <a:ext cx="0" cy="306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DC06C7-2987-4937-2901-482C01FFCA98}"/>
              </a:ext>
            </a:extLst>
          </p:cNvPr>
          <p:cNvCxnSpPr>
            <a:cxnSpLocks/>
          </p:cNvCxnSpPr>
          <p:nvPr/>
        </p:nvCxnSpPr>
        <p:spPr>
          <a:xfrm flipV="1">
            <a:off x="11237299" y="3597332"/>
            <a:ext cx="0" cy="306892"/>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Graphic 17" descr="Paper with solid fill">
            <a:extLst>
              <a:ext uri="{FF2B5EF4-FFF2-40B4-BE49-F238E27FC236}">
                <a16:creationId xmlns:a16="http://schemas.microsoft.com/office/drawing/2014/main" id="{DD677E29-E588-9FF1-83A3-EABD091539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81932" y="2620861"/>
            <a:ext cx="914400" cy="914400"/>
          </a:xfrm>
          <a:prstGeom prst="rect">
            <a:avLst/>
          </a:prstGeom>
        </p:spPr>
      </p:pic>
      <p:cxnSp>
        <p:nvCxnSpPr>
          <p:cNvPr id="19" name="Straight Connector 18">
            <a:extLst>
              <a:ext uri="{FF2B5EF4-FFF2-40B4-BE49-F238E27FC236}">
                <a16:creationId xmlns:a16="http://schemas.microsoft.com/office/drawing/2014/main" id="{E57023AB-7AA6-E00A-3B15-E337CB111905}"/>
              </a:ext>
            </a:extLst>
          </p:cNvPr>
          <p:cNvCxnSpPr>
            <a:cxnSpLocks/>
          </p:cNvCxnSpPr>
          <p:nvPr/>
        </p:nvCxnSpPr>
        <p:spPr>
          <a:xfrm flipV="1">
            <a:off x="5575323" y="3598378"/>
            <a:ext cx="0" cy="306892"/>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Graphic 20" descr="Clipboard Mixed outline">
            <a:extLst>
              <a:ext uri="{FF2B5EF4-FFF2-40B4-BE49-F238E27FC236}">
                <a16:creationId xmlns:a16="http://schemas.microsoft.com/office/drawing/2014/main" id="{20DE88C7-3347-233F-8EB6-3B2691E707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8123" y="2695027"/>
            <a:ext cx="914400" cy="914400"/>
          </a:xfrm>
          <a:prstGeom prst="rect">
            <a:avLst/>
          </a:prstGeom>
        </p:spPr>
      </p:pic>
      <p:cxnSp>
        <p:nvCxnSpPr>
          <p:cNvPr id="22" name="Straight Connector 21">
            <a:extLst>
              <a:ext uri="{FF2B5EF4-FFF2-40B4-BE49-F238E27FC236}">
                <a16:creationId xmlns:a16="http://schemas.microsoft.com/office/drawing/2014/main" id="{1D945027-FB94-5D8E-D2B7-C60050CD36D9}"/>
              </a:ext>
            </a:extLst>
          </p:cNvPr>
          <p:cNvCxnSpPr>
            <a:cxnSpLocks/>
          </p:cNvCxnSpPr>
          <p:nvPr/>
        </p:nvCxnSpPr>
        <p:spPr>
          <a:xfrm flipV="1">
            <a:off x="8477273" y="3904224"/>
            <a:ext cx="0" cy="306892"/>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Graphic 23" descr="Share with solid fill">
            <a:extLst>
              <a:ext uri="{FF2B5EF4-FFF2-40B4-BE49-F238E27FC236}">
                <a16:creationId xmlns:a16="http://schemas.microsoft.com/office/drawing/2014/main" id="{D0698F95-B15C-9D9A-684F-55CDF3FC0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20073" y="4196889"/>
            <a:ext cx="914400" cy="914400"/>
          </a:xfrm>
          <a:prstGeom prst="rect">
            <a:avLst/>
          </a:prstGeom>
        </p:spPr>
      </p:pic>
      <p:pic>
        <p:nvPicPr>
          <p:cNvPr id="26" name="Graphic 25" descr="Database with solid fill">
            <a:extLst>
              <a:ext uri="{FF2B5EF4-FFF2-40B4-BE49-F238E27FC236}">
                <a16:creationId xmlns:a16="http://schemas.microsoft.com/office/drawing/2014/main" id="{378ACA45-91B8-6E2C-159D-DC3F3EFEF0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5623" y="2703353"/>
            <a:ext cx="914400" cy="914400"/>
          </a:xfrm>
          <a:prstGeom prst="rect">
            <a:avLst/>
          </a:prstGeom>
        </p:spPr>
      </p:pic>
      <p:cxnSp>
        <p:nvCxnSpPr>
          <p:cNvPr id="30" name="Straight Arrow Connector 29">
            <a:extLst>
              <a:ext uri="{FF2B5EF4-FFF2-40B4-BE49-F238E27FC236}">
                <a16:creationId xmlns:a16="http://schemas.microsoft.com/office/drawing/2014/main" id="{84585A61-9F62-699F-65E2-399DEDB54C4C}"/>
              </a:ext>
            </a:extLst>
          </p:cNvPr>
          <p:cNvCxnSpPr>
            <a:cxnSpLocks/>
          </p:cNvCxnSpPr>
          <p:nvPr/>
        </p:nvCxnSpPr>
        <p:spPr>
          <a:xfrm flipV="1">
            <a:off x="812823" y="3903189"/>
            <a:ext cx="10424476" cy="1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4">
            <a:extLst>
              <a:ext uri="{FF2B5EF4-FFF2-40B4-BE49-F238E27FC236}">
                <a16:creationId xmlns:a16="http://schemas.microsoft.com/office/drawing/2014/main" id="{9C1581E5-92F1-B0D6-5435-42313BF4BCF9}"/>
              </a:ext>
            </a:extLst>
          </p:cNvPr>
          <p:cNvSpPr txBox="1">
            <a:spLocks/>
          </p:cNvSpPr>
          <p:nvPr/>
        </p:nvSpPr>
        <p:spPr>
          <a:xfrm>
            <a:off x="2637788" y="5696352"/>
            <a:ext cx="1525318" cy="329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Read data into notebook as data frame</a:t>
            </a:r>
          </a:p>
        </p:txBody>
      </p:sp>
      <p:sp>
        <p:nvSpPr>
          <p:cNvPr id="33" name="Content Placeholder 4">
            <a:extLst>
              <a:ext uri="{FF2B5EF4-FFF2-40B4-BE49-F238E27FC236}">
                <a16:creationId xmlns:a16="http://schemas.microsoft.com/office/drawing/2014/main" id="{A7F7C7FA-2AF7-1BE5-DCBA-DF69275A12A2}"/>
              </a:ext>
            </a:extLst>
          </p:cNvPr>
          <p:cNvSpPr txBox="1">
            <a:spLocks/>
          </p:cNvSpPr>
          <p:nvPr/>
        </p:nvSpPr>
        <p:spPr>
          <a:xfrm>
            <a:off x="4812664" y="2151344"/>
            <a:ext cx="1525318" cy="329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Clean data</a:t>
            </a:r>
          </a:p>
        </p:txBody>
      </p:sp>
      <p:sp>
        <p:nvSpPr>
          <p:cNvPr id="34" name="Content Placeholder 4">
            <a:extLst>
              <a:ext uri="{FF2B5EF4-FFF2-40B4-BE49-F238E27FC236}">
                <a16:creationId xmlns:a16="http://schemas.microsoft.com/office/drawing/2014/main" id="{2A4A120B-DEF5-6F77-C4C6-43768ECC04BE}"/>
              </a:ext>
            </a:extLst>
          </p:cNvPr>
          <p:cNvSpPr txBox="1">
            <a:spLocks/>
          </p:cNvSpPr>
          <p:nvPr/>
        </p:nvSpPr>
        <p:spPr>
          <a:xfrm>
            <a:off x="10474640" y="2138711"/>
            <a:ext cx="1525318" cy="329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Use file as needed</a:t>
            </a:r>
          </a:p>
        </p:txBody>
      </p:sp>
      <p:sp>
        <p:nvSpPr>
          <p:cNvPr id="35" name="Content Placeholder 4">
            <a:extLst>
              <a:ext uri="{FF2B5EF4-FFF2-40B4-BE49-F238E27FC236}">
                <a16:creationId xmlns:a16="http://schemas.microsoft.com/office/drawing/2014/main" id="{3A42A80D-2665-E2FC-9086-4ED21D4E5909}"/>
              </a:ext>
            </a:extLst>
          </p:cNvPr>
          <p:cNvSpPr txBox="1">
            <a:spLocks/>
          </p:cNvSpPr>
          <p:nvPr/>
        </p:nvSpPr>
        <p:spPr>
          <a:xfrm>
            <a:off x="7714614" y="5696352"/>
            <a:ext cx="1525318" cy="329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Export to flat file</a:t>
            </a:r>
          </a:p>
        </p:txBody>
      </p:sp>
      <p:sp>
        <p:nvSpPr>
          <p:cNvPr id="36" name="Content Placeholder 4">
            <a:extLst>
              <a:ext uri="{FF2B5EF4-FFF2-40B4-BE49-F238E27FC236}">
                <a16:creationId xmlns:a16="http://schemas.microsoft.com/office/drawing/2014/main" id="{04AA48BE-E79C-ED51-C671-275C4FAD1224}"/>
              </a:ext>
            </a:extLst>
          </p:cNvPr>
          <p:cNvSpPr txBox="1">
            <a:spLocks/>
          </p:cNvSpPr>
          <p:nvPr/>
        </p:nvSpPr>
        <p:spPr>
          <a:xfrm>
            <a:off x="812822" y="1393556"/>
            <a:ext cx="10645149" cy="3292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Data collection is the process of gathering and measuring information on targeted variables in  an established system, which then enables one to answer relevant questions and evaluate outcomes.</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requested from the SpaceX API. Data returned as a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which was read and placed into a data frame.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https://github.com/Wgorospe/IBM-Data-Science-Capstone/blob/main/SpaceX%20API%20Data%20Collection.ipynb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5910261" y="1792288"/>
            <a:ext cx="5471321" cy="42338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was performed on Wikipedia. Get method returned an HTML response and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was used to extract the data into a csv.</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https://github.com/Wgorospe/IBM-Data-Science-Capstone/blob/main/Webscraping%20SpaceX%20Launch%20Data.ipynb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858741" y="1752600"/>
            <a:ext cx="5546804" cy="427297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281</TotalTime>
  <Words>1543</Words>
  <Application>Microsoft Office PowerPoint</Application>
  <PresentationFormat>Widescreen</PresentationFormat>
  <Paragraphs>215</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-apple-system</vt:lpstr>
      <vt:lpstr>Arial</vt:lpstr>
      <vt:lpstr>Arial Unicode MS</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Weston Ramirez</cp:lastModifiedBy>
  <cp:revision>200</cp:revision>
  <dcterms:created xsi:type="dcterms:W3CDTF">2021-04-29T18:58:34Z</dcterms:created>
  <dcterms:modified xsi:type="dcterms:W3CDTF">2023-07-02T02:29:01Z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